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anny\Dropbox\Universit&#233;%20de%20Montr&#233;al\RI%20Neuropsy%20clinique\Cheveux\CF\CF%20et%20Contr&#244;les%20IRNPQEO\Nouveau%20Microsoft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Stress 3 months</c:v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7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dPt>
            <c:idx val="4"/>
            <c:marker>
              <c:symbol val="triangle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2-E74E-4041-A1A1-F496C6043241}"/>
              </c:ext>
            </c:extLst>
          </c:dPt>
          <c:dPt>
            <c:idx val="14"/>
            <c:marker>
              <c:symbol val="triangle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4-E74E-4041-A1A1-F496C6043241}"/>
              </c:ext>
            </c:extLst>
          </c:dPt>
          <c:dPt>
            <c:idx val="21"/>
            <c:marker>
              <c:symbol val="triangle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3-E74E-4041-A1A1-F496C6043241}"/>
              </c:ext>
            </c:extLst>
          </c:dPt>
          <c:trendline>
            <c:spPr>
              <a:ln w="1905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Feuil1!$B$2:$B$30</c:f>
              <c:numCache>
                <c:formatCode>General</c:formatCode>
                <c:ptCount val="29"/>
                <c:pt idx="0">
                  <c:v>0.63</c:v>
                </c:pt>
                <c:pt idx="1">
                  <c:v>3.13</c:v>
                </c:pt>
                <c:pt idx="2">
                  <c:v>3.13</c:v>
                </c:pt>
                <c:pt idx="3">
                  <c:v>0</c:v>
                </c:pt>
                <c:pt idx="4">
                  <c:v>3.13</c:v>
                </c:pt>
                <c:pt idx="5">
                  <c:v>1.25</c:v>
                </c:pt>
                <c:pt idx="6">
                  <c:v>1.88</c:v>
                </c:pt>
                <c:pt idx="9">
                  <c:v>0</c:v>
                </c:pt>
                <c:pt idx="10">
                  <c:v>0</c:v>
                </c:pt>
                <c:pt idx="11">
                  <c:v>3.13</c:v>
                </c:pt>
                <c:pt idx="13">
                  <c:v>0</c:v>
                </c:pt>
                <c:pt idx="14">
                  <c:v>1.88</c:v>
                </c:pt>
                <c:pt idx="15">
                  <c:v>2.5</c:v>
                </c:pt>
                <c:pt idx="16">
                  <c:v>1.88</c:v>
                </c:pt>
                <c:pt idx="17">
                  <c:v>2.5</c:v>
                </c:pt>
                <c:pt idx="18">
                  <c:v>0.63</c:v>
                </c:pt>
                <c:pt idx="19">
                  <c:v>0</c:v>
                </c:pt>
                <c:pt idx="20">
                  <c:v>3.13</c:v>
                </c:pt>
                <c:pt idx="21">
                  <c:v>1.25</c:v>
                </c:pt>
                <c:pt idx="22">
                  <c:v>1.25</c:v>
                </c:pt>
                <c:pt idx="23">
                  <c:v>3.75</c:v>
                </c:pt>
                <c:pt idx="24">
                  <c:v>0</c:v>
                </c:pt>
                <c:pt idx="25">
                  <c:v>3.75</c:v>
                </c:pt>
                <c:pt idx="26">
                  <c:v>2.5</c:v>
                </c:pt>
                <c:pt idx="27">
                  <c:v>1.25</c:v>
                </c:pt>
              </c:numCache>
            </c:numRef>
          </c:xVal>
          <c:yVal>
            <c:numRef>
              <c:f>Feuil1!$A$2:$A$30</c:f>
              <c:numCache>
                <c:formatCode>General</c:formatCode>
                <c:ptCount val="29"/>
                <c:pt idx="0">
                  <c:v>12</c:v>
                </c:pt>
                <c:pt idx="1">
                  <c:v>12</c:v>
                </c:pt>
                <c:pt idx="2">
                  <c:v>3</c:v>
                </c:pt>
                <c:pt idx="3">
                  <c:v>18</c:v>
                </c:pt>
                <c:pt idx="4">
                  <c:v>15</c:v>
                </c:pt>
                <c:pt idx="5">
                  <c:v>13</c:v>
                </c:pt>
                <c:pt idx="6">
                  <c:v>23</c:v>
                </c:pt>
                <c:pt idx="7">
                  <c:v>22</c:v>
                </c:pt>
                <c:pt idx="8">
                  <c:v>21</c:v>
                </c:pt>
                <c:pt idx="9">
                  <c:v>14</c:v>
                </c:pt>
                <c:pt idx="10">
                  <c:v>12</c:v>
                </c:pt>
                <c:pt idx="11">
                  <c:v>8</c:v>
                </c:pt>
                <c:pt idx="12">
                  <c:v>24</c:v>
                </c:pt>
                <c:pt idx="13">
                  <c:v>25</c:v>
                </c:pt>
                <c:pt idx="14">
                  <c:v>15</c:v>
                </c:pt>
                <c:pt idx="15">
                  <c:v>14</c:v>
                </c:pt>
                <c:pt idx="16">
                  <c:v>15</c:v>
                </c:pt>
                <c:pt idx="17">
                  <c:v>11</c:v>
                </c:pt>
                <c:pt idx="18">
                  <c:v>11</c:v>
                </c:pt>
                <c:pt idx="19">
                  <c:v>23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11</c:v>
                </c:pt>
                <c:pt idx="24">
                  <c:v>26</c:v>
                </c:pt>
                <c:pt idx="25">
                  <c:v>18</c:v>
                </c:pt>
                <c:pt idx="26">
                  <c:v>18</c:v>
                </c:pt>
                <c:pt idx="27">
                  <c:v>9</c:v>
                </c:pt>
                <c:pt idx="28">
                  <c:v>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214-4757-9686-31F7412D56F1}"/>
            </c:ext>
          </c:extLst>
        </c:ser>
        <c:ser>
          <c:idx val="1"/>
          <c:order val="1"/>
          <c:tx>
            <c:v>Dep 3 months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dPt>
            <c:idx val="6"/>
            <c:marker>
              <c:symbol val="circle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1-E74E-4041-A1A1-F496C6043241}"/>
              </c:ext>
            </c:extLst>
          </c:dPt>
          <c:dPt>
            <c:idx val="14"/>
            <c:marker>
              <c:symbol val="circle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0-E74E-4041-A1A1-F496C6043241}"/>
              </c:ext>
            </c:extLst>
          </c:dPt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Feuil1!$C$2:$C$30</c:f>
              <c:numCache>
                <c:formatCode>General</c:formatCode>
                <c:ptCount val="29"/>
                <c:pt idx="0">
                  <c:v>1.67</c:v>
                </c:pt>
                <c:pt idx="1">
                  <c:v>2.67</c:v>
                </c:pt>
                <c:pt idx="2">
                  <c:v>6</c:v>
                </c:pt>
                <c:pt idx="3">
                  <c:v>0.67</c:v>
                </c:pt>
                <c:pt idx="4">
                  <c:v>2</c:v>
                </c:pt>
                <c:pt idx="5">
                  <c:v>2.67</c:v>
                </c:pt>
                <c:pt idx="6">
                  <c:v>0.67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3">
                  <c:v>0.67</c:v>
                </c:pt>
                <c:pt idx="14">
                  <c:v>3</c:v>
                </c:pt>
                <c:pt idx="15">
                  <c:v>0.33</c:v>
                </c:pt>
                <c:pt idx="16">
                  <c:v>3</c:v>
                </c:pt>
                <c:pt idx="17">
                  <c:v>1.33</c:v>
                </c:pt>
                <c:pt idx="18">
                  <c:v>0.67</c:v>
                </c:pt>
                <c:pt idx="19">
                  <c:v>0.67</c:v>
                </c:pt>
                <c:pt idx="20">
                  <c:v>2.67</c:v>
                </c:pt>
                <c:pt idx="21">
                  <c:v>1.33</c:v>
                </c:pt>
                <c:pt idx="22">
                  <c:v>1.67</c:v>
                </c:pt>
                <c:pt idx="23">
                  <c:v>2.67</c:v>
                </c:pt>
                <c:pt idx="24">
                  <c:v>0.33</c:v>
                </c:pt>
                <c:pt idx="25">
                  <c:v>2.33</c:v>
                </c:pt>
                <c:pt idx="26">
                  <c:v>1</c:v>
                </c:pt>
                <c:pt idx="27">
                  <c:v>1.33</c:v>
                </c:pt>
              </c:numCache>
            </c:numRef>
          </c:xVal>
          <c:yVal>
            <c:numRef>
              <c:f>Feuil1!$A$2:$A$30</c:f>
              <c:numCache>
                <c:formatCode>General</c:formatCode>
                <c:ptCount val="29"/>
                <c:pt idx="0">
                  <c:v>12</c:v>
                </c:pt>
                <c:pt idx="1">
                  <c:v>12</c:v>
                </c:pt>
                <c:pt idx="2">
                  <c:v>3</c:v>
                </c:pt>
                <c:pt idx="3">
                  <c:v>18</c:v>
                </c:pt>
                <c:pt idx="4">
                  <c:v>15</c:v>
                </c:pt>
                <c:pt idx="5">
                  <c:v>13</c:v>
                </c:pt>
                <c:pt idx="6">
                  <c:v>23</c:v>
                </c:pt>
                <c:pt idx="7">
                  <c:v>22</c:v>
                </c:pt>
                <c:pt idx="8">
                  <c:v>21</c:v>
                </c:pt>
                <c:pt idx="9">
                  <c:v>14</c:v>
                </c:pt>
                <c:pt idx="10">
                  <c:v>12</c:v>
                </c:pt>
                <c:pt idx="11">
                  <c:v>8</c:v>
                </c:pt>
                <c:pt idx="12">
                  <c:v>24</c:v>
                </c:pt>
                <c:pt idx="13">
                  <c:v>25</c:v>
                </c:pt>
                <c:pt idx="14">
                  <c:v>15</c:v>
                </c:pt>
                <c:pt idx="15">
                  <c:v>14</c:v>
                </c:pt>
                <c:pt idx="16">
                  <c:v>15</c:v>
                </c:pt>
                <c:pt idx="17">
                  <c:v>11</c:v>
                </c:pt>
                <c:pt idx="18">
                  <c:v>11</c:v>
                </c:pt>
                <c:pt idx="19">
                  <c:v>23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11</c:v>
                </c:pt>
                <c:pt idx="24">
                  <c:v>26</c:v>
                </c:pt>
                <c:pt idx="25">
                  <c:v>18</c:v>
                </c:pt>
                <c:pt idx="26">
                  <c:v>18</c:v>
                </c:pt>
                <c:pt idx="27">
                  <c:v>9</c:v>
                </c:pt>
                <c:pt idx="28">
                  <c:v>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214-4757-9686-31F7412D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3080040"/>
        <c:axId val="-2131734520"/>
      </c:scatterChart>
      <c:valAx>
        <c:axId val="-2113080040"/>
        <c:scaling>
          <c:orientation val="minMax"/>
          <c:max val="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100"/>
                </a:pPr>
                <a:r>
                  <a:rPr lang="fr-CA" sz="1100" dirty="0" err="1"/>
                  <a:t>Maternal</a:t>
                </a:r>
                <a:r>
                  <a:rPr lang="fr-CA" sz="1100" dirty="0"/>
                  <a:t> postnatal </a:t>
                </a:r>
                <a:r>
                  <a:rPr lang="fr-CA" sz="1100" dirty="0" err="1"/>
                  <a:t>emotional</a:t>
                </a:r>
                <a:r>
                  <a:rPr lang="fr-CA" sz="1100" dirty="0"/>
                  <a:t> </a:t>
                </a:r>
                <a:r>
                  <a:rPr lang="fr-CA" sz="1100" dirty="0" err="1"/>
                  <a:t>symptoms</a:t>
                </a:r>
                <a:endParaRPr lang="fr-CA" sz="1100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-2131734520"/>
        <c:crosses val="autoZero"/>
        <c:crossBetween val="midCat"/>
      </c:valAx>
      <c:valAx>
        <c:axId val="-2131734520"/>
        <c:scaling>
          <c:orientation val="minMax"/>
          <c:max val="26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fr-CA" sz="1100" dirty="0"/>
                  <a:t>Age at first FS occurrence (</a:t>
                </a:r>
                <a:r>
                  <a:rPr lang="fr-CA" sz="1100" dirty="0" err="1"/>
                  <a:t>months</a:t>
                </a:r>
                <a:r>
                  <a:rPr lang="fr-CA" sz="11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-2113080040"/>
        <c:crosses val="autoZero"/>
        <c:crossBetween val="midCat"/>
        <c:majorUnit val="4"/>
        <c:min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329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64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29916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900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5967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2714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57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07621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4093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2843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0355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033CE-7ED8-4AB2-9EB6-575B171F5B3A}" type="datetimeFigureOut">
              <a:rPr lang="fr-CA" smtClean="0"/>
              <a:t>2018-01-11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F6D7A-7C01-4432-BADD-89E63AA0B0A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479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3308350" y="1627823"/>
            <a:ext cx="5575300" cy="3602355"/>
            <a:chOff x="3308350" y="1627823"/>
            <a:chExt cx="5575300" cy="3602355"/>
          </a:xfrm>
        </p:grpSpPr>
        <p:graphicFrame>
          <p:nvGraphicFramePr>
            <p:cNvPr id="2" name="Graphique 1"/>
            <p:cNvGraphicFramePr/>
            <p:nvPr>
              <p:extLst>
                <p:ext uri="{D42A27DB-BD31-4B8C-83A1-F6EECF244321}">
                  <p14:modId xmlns:p14="http://schemas.microsoft.com/office/powerpoint/2010/main" val="813086651"/>
                </p:ext>
              </p:extLst>
            </p:nvPr>
          </p:nvGraphicFramePr>
          <p:xfrm>
            <a:off x="3308350" y="1627823"/>
            <a:ext cx="5575300" cy="36023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4306155" y="4877118"/>
              <a:ext cx="1872007" cy="353060"/>
            </a:xfrm>
            <a:prstGeom prst="rect">
              <a:avLst/>
            </a:prstGeom>
            <a:solidFill>
              <a:schemeClr val="bg1">
                <a:lumMod val="100000"/>
                <a:lumOff val="0"/>
              </a:schemeClr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fr-CA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Slope Stress 3 months</a:t>
              </a:r>
              <a:endParaRPr lang="fr-CA" sz="12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endParaRPr>
            </a:p>
          </p:txBody>
        </p:sp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6454332" y="4877118"/>
              <a:ext cx="1872007" cy="353060"/>
            </a:xfrm>
            <a:prstGeom prst="rect">
              <a:avLst/>
            </a:prstGeom>
            <a:solidFill>
              <a:schemeClr val="bg1">
                <a:lumMod val="100000"/>
                <a:lumOff val="0"/>
              </a:schemeClr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fr-CA" sz="1200" kern="120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Slope</a:t>
              </a:r>
              <a:r>
                <a:rPr lang="fr-CA" sz="12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CA" sz="1200" kern="120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Dep</a:t>
              </a:r>
              <a:r>
                <a:rPr lang="fr-CA" sz="12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3 </a:t>
              </a:r>
              <a:r>
                <a:rPr lang="fr-CA" sz="1200" kern="120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months</a:t>
              </a:r>
              <a:endParaRPr lang="fr-CA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61035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20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MS Mincho</vt:lpstr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Fanny Thebault-Dagher</dc:creator>
  <cp:lastModifiedBy>Fanny Thebault-Dagher</cp:lastModifiedBy>
  <cp:revision>6</cp:revision>
  <dcterms:created xsi:type="dcterms:W3CDTF">2017-01-16T18:53:09Z</dcterms:created>
  <dcterms:modified xsi:type="dcterms:W3CDTF">2018-01-11T21:24:20Z</dcterms:modified>
</cp:coreProperties>
</file>