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2" r:id="rId1"/>
  </p:sldMasterIdLst>
  <p:notesMasterIdLst>
    <p:notesMasterId r:id="rId23"/>
  </p:notesMasterIdLst>
  <p:sldIdLst>
    <p:sldId id="269" r:id="rId2"/>
    <p:sldId id="257" r:id="rId3"/>
    <p:sldId id="258" r:id="rId4"/>
    <p:sldId id="268" r:id="rId5"/>
    <p:sldId id="263" r:id="rId6"/>
    <p:sldId id="282" r:id="rId7"/>
    <p:sldId id="279" r:id="rId8"/>
    <p:sldId id="259" r:id="rId9"/>
    <p:sldId id="280" r:id="rId10"/>
    <p:sldId id="281" r:id="rId11"/>
    <p:sldId id="283" r:id="rId12"/>
    <p:sldId id="284" r:id="rId13"/>
    <p:sldId id="270" r:id="rId14"/>
    <p:sldId id="265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8600E-8ABD-7945-A64E-5465EDD0220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E306B-4BE2-7F49-A152-DA4FF8B06F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66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E306B-4BE2-7F49-A152-DA4FF8B06F7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07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E306B-4BE2-7F49-A152-DA4FF8B06F7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148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A26FADC8-16D5-004D-991C-11233B10A149}" type="datetimeFigureOut">
              <a:rPr lang="fr-FR" smtClean="0"/>
              <a:t>2014-03-20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C84CBCE-3F42-954E-A471-E0CD3815C930}" type="slidenum">
              <a:rPr lang="fr-FR" smtClean="0"/>
              <a:t>‹#›</a:t>
            </a:fld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youtu.be/HvXR1eT3orI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007740">
            <a:off x="1059899" y="3873051"/>
            <a:ext cx="7551601" cy="706076"/>
          </a:xfrm>
        </p:spPr>
        <p:txBody>
          <a:bodyPr/>
          <a:lstStyle/>
          <a:p>
            <a:r>
              <a:rPr lang="fr-FR" dirty="0" smtClean="0"/>
              <a:t>Conciliation entre la famille et le travail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1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 rot="21054435">
            <a:off x="886038" y="3015320"/>
            <a:ext cx="7551601" cy="16126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dirty="0" smtClean="0"/>
              <a:t>Philippe </a:t>
            </a:r>
            <a:r>
              <a:rPr lang="fr-FR" sz="2400" dirty="0" err="1" smtClean="0"/>
              <a:t>Arbour</a:t>
            </a:r>
            <a:r>
              <a:rPr lang="fr-FR" sz="2400" dirty="0" smtClean="0"/>
              <a:t>, Vincent Barré, Mélissa </a:t>
            </a:r>
            <a:r>
              <a:rPr lang="fr-FR" sz="2400" dirty="0" err="1" smtClean="0"/>
              <a:t>Coutu</a:t>
            </a:r>
            <a:r>
              <a:rPr lang="fr-FR" sz="2400" dirty="0" smtClean="0"/>
              <a:t>, Émile Demers, Noémie Demers, Cédric Lalonde, Véronique Landry , </a:t>
            </a:r>
            <a:r>
              <a:rPr lang="fr-FR" sz="2400" dirty="0"/>
              <a:t>Mélina </a:t>
            </a:r>
            <a:r>
              <a:rPr lang="fr-FR" sz="2400" dirty="0" smtClean="0"/>
              <a:t>Michaud, Evelyne </a:t>
            </a:r>
            <a:r>
              <a:rPr lang="fr-FR" sz="2400" dirty="0" err="1" smtClean="0"/>
              <a:t>Vuong</a:t>
            </a:r>
            <a:r>
              <a:rPr lang="fr-FR" sz="2400" dirty="0" smtClean="0"/>
              <a:t>.  </a:t>
            </a:r>
            <a:endParaRPr lang="fr-FR" sz="24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720417" y="359935"/>
            <a:ext cx="7551601" cy="706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004400"/>
                </a:solidFill>
              </a:rPr>
              <a:t>Présentation de l’équipe </a:t>
            </a:r>
            <a:endParaRPr lang="fr-FR" dirty="0">
              <a:solidFill>
                <a:srgbClr val="00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7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33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/>
          <a:lstStyle/>
          <a:p>
            <a:r>
              <a:rPr lang="fr-FR" dirty="0" smtClean="0"/>
              <a:t>Répartition des enfants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1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Mot d’introduction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943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554235"/>
            <a:ext cx="7551601" cy="70607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Émilie Champagne 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8962" y="1746280"/>
            <a:ext cx="7864289" cy="1815882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4400"/>
                </a:solidFill>
              </a:rPr>
              <a:t>Kiosque d'écoute référence</a:t>
            </a:r>
          </a:p>
          <a:p>
            <a:r>
              <a:rPr lang="fr-FR" sz="2800" dirty="0" smtClean="0">
                <a:solidFill>
                  <a:srgbClr val="004400"/>
                </a:solidFill>
              </a:rPr>
              <a:t>	Plus </a:t>
            </a:r>
            <a:r>
              <a:rPr lang="fr-FR" sz="2800" dirty="0">
                <a:solidFill>
                  <a:srgbClr val="004400"/>
                </a:solidFill>
              </a:rPr>
              <a:t>de 10500 interventions lors des </a:t>
            </a:r>
            <a:r>
              <a:rPr lang="fr-FR" sz="2800" dirty="0" smtClean="0">
                <a:solidFill>
                  <a:srgbClr val="004400"/>
                </a:solidFill>
              </a:rPr>
              <a:t>	semaines </a:t>
            </a:r>
            <a:r>
              <a:rPr lang="fr-FR" sz="2800" dirty="0">
                <a:solidFill>
                  <a:srgbClr val="004400"/>
                </a:solidFill>
              </a:rPr>
              <a:t>thématiques</a:t>
            </a:r>
          </a:p>
          <a:p>
            <a:endParaRPr lang="fr-FR" sz="2800" dirty="0">
              <a:solidFill>
                <a:srgbClr val="004400"/>
              </a:solidFill>
            </a:endParaRPr>
          </a:p>
        </p:txBody>
      </p:sp>
      <p:pic>
        <p:nvPicPr>
          <p:cNvPr id="5" name="Picture 3" descr="ker_Band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891" y="3858713"/>
            <a:ext cx="7220422" cy="1707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767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201197"/>
            <a:ext cx="7551601" cy="70607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Impact de ce problème</a:t>
            </a:r>
            <a:endParaRPr lang="fr-FR" dirty="0">
              <a:solidFill>
                <a:srgbClr val="0044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38" y="1160013"/>
            <a:ext cx="6532035" cy="4199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253035" y="5558298"/>
            <a:ext cx="88909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004400"/>
                </a:solidFill>
              </a:rPr>
              <a:t>Et pourquoi la conciliation travail-études-famille ?</a:t>
            </a:r>
            <a:endParaRPr lang="fr-FR" sz="3200" dirty="0">
              <a:solidFill>
                <a:srgbClr val="00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09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201197"/>
            <a:ext cx="7551601" cy="706076"/>
          </a:xfrm>
        </p:spPr>
        <p:txBody>
          <a:bodyPr/>
          <a:lstStyle/>
          <a:p>
            <a:r>
              <a:rPr lang="fr-FR" dirty="0" smtClean="0">
                <a:solidFill>
                  <a:srgbClr val="004400"/>
                </a:solidFill>
              </a:rPr>
              <a:t>Impact de ce problème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33246" y="1027264"/>
            <a:ext cx="7864289" cy="2308324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4400"/>
                </a:solidFill>
              </a:rPr>
              <a:t>En tant que parent-étudiant, les devoirs et responsabilités sont multiples et </a:t>
            </a:r>
            <a:r>
              <a:rPr lang="fr-FR" dirty="0" smtClean="0">
                <a:solidFill>
                  <a:srgbClr val="004400"/>
                </a:solidFill>
              </a:rPr>
              <a:t>exigeants;</a:t>
            </a:r>
            <a:endParaRPr lang="fr-FR" dirty="0">
              <a:solidFill>
                <a:srgbClr val="004400"/>
              </a:solidFill>
            </a:endParaRPr>
          </a:p>
          <a:p>
            <a:endParaRPr lang="fr-FR" dirty="0">
              <a:solidFill>
                <a:srgbClr val="004400"/>
              </a:solidFill>
            </a:endParaRPr>
          </a:p>
          <a:p>
            <a:r>
              <a:rPr lang="fr-FR" dirty="0">
                <a:solidFill>
                  <a:srgbClr val="004400"/>
                </a:solidFill>
              </a:rPr>
              <a:t>L’exercice de la parentalité dans cette situation nécessite des méthodes et des ressources;</a:t>
            </a:r>
          </a:p>
          <a:p>
            <a:endParaRPr lang="fr-FR" dirty="0">
              <a:solidFill>
                <a:srgbClr val="004400"/>
              </a:solidFill>
            </a:endParaRPr>
          </a:p>
          <a:p>
            <a:r>
              <a:rPr lang="fr-FR" dirty="0">
                <a:solidFill>
                  <a:srgbClr val="004400"/>
                </a:solidFill>
              </a:rPr>
              <a:t>Malgré cela, des compromis et sacrifices doivent souvent être réalisés;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14" y="3419570"/>
            <a:ext cx="4117035" cy="296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3750262" y="6367727"/>
            <a:ext cx="4895974" cy="369332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4400"/>
                </a:solidFill>
              </a:rPr>
              <a:t>Ceux-ci n’étant pas sans conséquences ! </a:t>
            </a:r>
            <a:endParaRPr lang="fr-FR" dirty="0">
              <a:solidFill>
                <a:srgbClr val="00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201197"/>
            <a:ext cx="7551601" cy="706076"/>
          </a:xfrm>
        </p:spPr>
        <p:txBody>
          <a:bodyPr/>
          <a:lstStyle/>
          <a:p>
            <a:r>
              <a:rPr lang="fr-FR" dirty="0" smtClean="0">
                <a:solidFill>
                  <a:srgbClr val="004400"/>
                </a:solidFill>
              </a:rPr>
              <a:t>Objectifs aujourd’hui ! 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81496" y="1091481"/>
            <a:ext cx="7864289" cy="5262980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4400"/>
                </a:solidFill>
              </a:rPr>
              <a:t>Vous proposer quelques outils et vous présenter quelques ressources et services de soutien.</a:t>
            </a:r>
          </a:p>
          <a:p>
            <a:endParaRPr lang="fr-FR" sz="2800" dirty="0">
              <a:solidFill>
                <a:schemeClr val="accent3"/>
              </a:solidFill>
            </a:endParaRPr>
          </a:p>
          <a:p>
            <a:r>
              <a:rPr lang="fr-FR" sz="2800" dirty="0">
                <a:solidFill>
                  <a:schemeClr val="accent3"/>
                </a:solidFill>
              </a:rPr>
              <a:t>1.Services au CÉSAR</a:t>
            </a:r>
          </a:p>
          <a:p>
            <a:r>
              <a:rPr lang="fr-FR" sz="2800" dirty="0">
                <a:solidFill>
                  <a:schemeClr val="accent3"/>
                </a:solidFill>
              </a:rPr>
              <a:t>2. Conseils</a:t>
            </a:r>
          </a:p>
          <a:p>
            <a:r>
              <a:rPr lang="fr-FR" sz="2800" dirty="0">
                <a:solidFill>
                  <a:schemeClr val="accent3"/>
                </a:solidFill>
              </a:rPr>
              <a:t>3. Organismes spécialisés dans le bien-être familial</a:t>
            </a:r>
          </a:p>
          <a:p>
            <a:endParaRPr lang="fr-FR" sz="2800" dirty="0">
              <a:solidFill>
                <a:srgbClr val="004400"/>
              </a:solidFill>
            </a:endParaRPr>
          </a:p>
          <a:p>
            <a:r>
              <a:rPr lang="fr-FR" sz="2800" dirty="0">
                <a:solidFill>
                  <a:srgbClr val="004400"/>
                </a:solidFill>
              </a:rPr>
              <a:t>Se rassembler afin de partager sur vos expériences de conciliation travail-études-famille.</a:t>
            </a:r>
          </a:p>
        </p:txBody>
      </p:sp>
    </p:spTree>
    <p:extLst>
      <p:ext uri="{BB962C8B-B14F-4D97-AF65-F5344CB8AC3E}">
        <p14:creationId xmlns:p14="http://schemas.microsoft.com/office/powerpoint/2010/main" val="32797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/>
          <a:lstStyle/>
          <a:p>
            <a:r>
              <a:rPr lang="fr-FR" dirty="0" smtClean="0"/>
              <a:t>Quelques questions pour vous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56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464774"/>
            <a:ext cx="7551601" cy="706076"/>
          </a:xfrm>
        </p:spPr>
        <p:txBody>
          <a:bodyPr/>
          <a:lstStyle/>
          <a:p>
            <a:r>
              <a:rPr lang="fr-FR" dirty="0" smtClean="0">
                <a:solidFill>
                  <a:srgbClr val="004400"/>
                </a:solidFill>
              </a:rPr>
              <a:t>Place au premier vidéo ! 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0417" y="3274137"/>
            <a:ext cx="7864289" cy="1200328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004400"/>
                </a:solidFill>
              </a:rPr>
              <a:t>Mme </a:t>
            </a:r>
            <a:r>
              <a:rPr lang="fr-FR" sz="2400" dirty="0" err="1">
                <a:solidFill>
                  <a:srgbClr val="004400"/>
                </a:solidFill>
              </a:rPr>
              <a:t>Dania</a:t>
            </a:r>
            <a:r>
              <a:rPr lang="fr-FR" sz="2400" dirty="0">
                <a:solidFill>
                  <a:srgbClr val="004400"/>
                </a:solidFill>
              </a:rPr>
              <a:t> Ramirez, psychologue au CÉSAR, nous présente les services qui y sont offerts et la démarche pour leur accéder.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3371"/>
            <a:ext cx="9144000" cy="116609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75932"/>
            <a:ext cx="9144000" cy="116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5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554235"/>
            <a:ext cx="7551601" cy="70607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Des questions ?</a:t>
            </a:r>
            <a:endParaRPr lang="fr-FR" dirty="0">
              <a:solidFill>
                <a:srgbClr val="004400"/>
              </a:solidFill>
            </a:endParaRPr>
          </a:p>
        </p:txBody>
      </p:sp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2"/>
          <a:srcRect t="23197" b="23197"/>
          <a:stretch>
            <a:fillRect/>
          </a:stretch>
        </p:blipFill>
        <p:spPr>
          <a:xfrm>
            <a:off x="615788" y="1286424"/>
            <a:ext cx="8071012" cy="536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9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399620"/>
            <a:ext cx="7988213" cy="104902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Le défi des parents: 2</a:t>
            </a:r>
            <a:r>
              <a:rPr lang="fr-FR" baseline="30000" dirty="0" smtClean="0">
                <a:solidFill>
                  <a:srgbClr val="004400"/>
                </a:solidFill>
              </a:rPr>
              <a:t>e</a:t>
            </a:r>
            <a:r>
              <a:rPr lang="fr-FR" dirty="0" smtClean="0">
                <a:solidFill>
                  <a:srgbClr val="004400"/>
                </a:solidFill>
              </a:rPr>
              <a:t> vidéo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65727" y="1567702"/>
            <a:ext cx="7864289" cy="2246769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4400"/>
                </a:solidFill>
              </a:rPr>
              <a:t>1. Les défis des parents-étudiants</a:t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/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>2. Comment les affronter</a:t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/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>3. Aide qui peut être apportée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798" y="4013947"/>
            <a:ext cx="4042832" cy="257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52" y="3994264"/>
            <a:ext cx="4042832" cy="257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01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1803" y="201197"/>
            <a:ext cx="7952243" cy="1247292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Conseils: troisième vidéo ! </a:t>
            </a:r>
            <a:endParaRPr lang="fr-FR" dirty="0">
              <a:solidFill>
                <a:srgbClr val="004400"/>
              </a:solidFill>
            </a:endParaRPr>
          </a:p>
        </p:txBody>
      </p:sp>
      <p:pic>
        <p:nvPicPr>
          <p:cNvPr id="3" name="Espace réservé du contenu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77" b="90000" l="23752" r="77295">
                        <a14:backgroundMark x1="61997" y1="30462" x2="61997" y2="30462"/>
                      </a14:backgroundRemoval>
                    </a14:imgEffect>
                  </a14:imgLayer>
                </a14:imgProps>
              </a:ext>
            </a:extLst>
          </a:blip>
          <a:srcRect l="17051" r="15929"/>
          <a:stretch/>
        </p:blipFill>
        <p:spPr>
          <a:xfrm>
            <a:off x="893066" y="1333501"/>
            <a:ext cx="6866682" cy="55245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155636">
            <a:off x="2180087" y="4367936"/>
            <a:ext cx="452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POUR VOUS CHERS PARENTS-ÉTUDIANTS, DE LA PART DE NOTRE EXPERTE</a:t>
            </a:r>
          </a:p>
        </p:txBody>
      </p:sp>
    </p:spTree>
    <p:extLst>
      <p:ext uri="{BB962C8B-B14F-4D97-AF65-F5344CB8AC3E}">
        <p14:creationId xmlns:p14="http://schemas.microsoft.com/office/powerpoint/2010/main" val="37201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7382" y="0"/>
            <a:ext cx="8593276" cy="1763192"/>
          </a:xfrm>
        </p:spPr>
        <p:txBody>
          <a:bodyPr/>
          <a:lstStyle/>
          <a:p>
            <a:r>
              <a:rPr lang="fr-FR" dirty="0" smtClean="0">
                <a:solidFill>
                  <a:srgbClr val="004400"/>
                </a:solidFill>
              </a:rPr>
              <a:t>Présentation des organismes  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65727" y="2698714"/>
            <a:ext cx="7864289" cy="2246769"/>
          </a:xfrm>
          <a:prstGeom prst="rect">
            <a:avLst/>
          </a:prstGeom>
          <a:solidFill>
            <a:schemeClr val="lt1">
              <a:alpha val="8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4400"/>
                </a:solidFill>
              </a:rPr>
              <a:t>1. Baobab familial </a:t>
            </a:r>
            <a:r>
              <a:rPr lang="fr-FR" sz="2800" dirty="0">
                <a:solidFill>
                  <a:srgbClr val="004400"/>
                </a:solidFill>
              </a:rPr>
              <a:t/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/>
            </a:r>
            <a:br>
              <a:rPr lang="fr-FR" sz="2800" dirty="0">
                <a:solidFill>
                  <a:srgbClr val="004400"/>
                </a:solidFill>
              </a:rPr>
            </a:br>
            <a:r>
              <a:rPr lang="fr-FR" sz="2800" dirty="0">
                <a:solidFill>
                  <a:srgbClr val="004400"/>
                </a:solidFill>
              </a:rPr>
              <a:t>2. </a:t>
            </a:r>
            <a:r>
              <a:rPr lang="fr-FR" sz="2800" dirty="0" err="1" smtClean="0">
                <a:solidFill>
                  <a:srgbClr val="004400"/>
                </a:solidFill>
              </a:rPr>
              <a:t>Entregens</a:t>
            </a:r>
            <a:r>
              <a:rPr lang="fr-FR" sz="2800" dirty="0" smtClean="0">
                <a:solidFill>
                  <a:srgbClr val="004400"/>
                </a:solidFill>
              </a:rPr>
              <a:t> Rosemont</a:t>
            </a:r>
          </a:p>
          <a:p>
            <a:endParaRPr lang="fr-FR" sz="2800" dirty="0" smtClean="0">
              <a:solidFill>
                <a:srgbClr val="004400"/>
              </a:solidFill>
            </a:endParaRPr>
          </a:p>
          <a:p>
            <a:r>
              <a:rPr lang="fr-FR" sz="2800" dirty="0" smtClean="0">
                <a:solidFill>
                  <a:srgbClr val="004400"/>
                </a:solidFill>
              </a:rPr>
              <a:t>3. </a:t>
            </a:r>
            <a:r>
              <a:rPr lang="fr-FR" sz="2800" dirty="0" err="1" smtClean="0">
                <a:solidFill>
                  <a:srgbClr val="004400"/>
                </a:solidFill>
              </a:rPr>
              <a:t>Faécum</a:t>
            </a:r>
            <a:r>
              <a:rPr lang="fr-FR" sz="2800" dirty="0" smtClean="0">
                <a:solidFill>
                  <a:srgbClr val="004400"/>
                </a:solidFill>
              </a:rPr>
              <a:t> </a:t>
            </a:r>
            <a:endParaRPr lang="fr-FR" sz="2800" dirty="0">
              <a:solidFill>
                <a:srgbClr val="00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5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0417" y="201197"/>
            <a:ext cx="7551601" cy="706076"/>
          </a:xfrm>
        </p:spPr>
        <p:txBody>
          <a:bodyPr/>
          <a:lstStyle/>
          <a:p>
            <a:r>
              <a:rPr lang="fr-FR" dirty="0" smtClean="0">
                <a:solidFill>
                  <a:srgbClr val="004400"/>
                </a:solidFill>
              </a:rPr>
              <a:t>Baobab familial </a:t>
            </a:r>
            <a:endParaRPr lang="fr-FR" dirty="0">
              <a:solidFill>
                <a:srgbClr val="00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9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8459" y="626059"/>
            <a:ext cx="8791735" cy="12877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4400"/>
                </a:solidFill>
              </a:rPr>
              <a:t>Carrefour communautaire de Rosemont l’Entre-Gens </a:t>
            </a:r>
            <a:endParaRPr lang="fr-FR" dirty="0">
              <a:solidFill>
                <a:srgbClr val="004400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 rot="21017582">
            <a:off x="728514" y="3783648"/>
            <a:ext cx="8719089" cy="706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hlinkClick r:id="rId2"/>
              </a:rPr>
              <a:t>http://</a:t>
            </a:r>
            <a:r>
              <a:rPr lang="fr-FR" dirty="0" err="1">
                <a:hlinkClick r:id="rId2"/>
              </a:rPr>
              <a:t>youtu.be</a:t>
            </a:r>
            <a:r>
              <a:rPr lang="fr-FR" dirty="0">
                <a:hlinkClick r:id="rId2"/>
              </a:rPr>
              <a:t>/HvXR1eT3orI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209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003059">
            <a:off x="998261" y="3486606"/>
            <a:ext cx="7716330" cy="1106586"/>
          </a:xfrm>
        </p:spPr>
        <p:txBody>
          <a:bodyPr/>
          <a:lstStyle/>
          <a:p>
            <a:r>
              <a:rPr lang="fr-FR" dirty="0" smtClean="0"/>
              <a:t>Mot de Noah </a:t>
            </a:r>
            <a:r>
              <a:rPr lang="fr-FR" dirty="0" err="1" smtClean="0"/>
              <a:t>Taha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209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005774">
            <a:off x="879185" y="3832342"/>
            <a:ext cx="7551601" cy="706076"/>
          </a:xfrm>
        </p:spPr>
        <p:txBody>
          <a:bodyPr/>
          <a:lstStyle/>
          <a:p>
            <a:r>
              <a:rPr lang="fr-FR" sz="5400" dirty="0" smtClean="0">
                <a:solidFill>
                  <a:srgbClr val="FFFFFF"/>
                </a:solidFill>
              </a:rPr>
              <a:t>Mot de la fin </a:t>
            </a:r>
            <a:endParaRPr lang="fr-FR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4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5400" dirty="0" smtClean="0"/>
              <a:t>Remerciements 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77841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Remise des questionnaires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841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iel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iel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Ciel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Ciel.thmx</Template>
  <TotalTime>94</TotalTime>
  <Words>274</Words>
  <Application>Microsoft Macintosh PowerPoint</Application>
  <PresentationFormat>Présentation à l'écran (4:3)</PresentationFormat>
  <Paragraphs>47</Paragraphs>
  <Slides>21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Ciel</vt:lpstr>
      <vt:lpstr>Conciliation entre la famille et le travail </vt:lpstr>
      <vt:lpstr>Philippe Arbour, Vincent Barré, Mélissa Coutu, Émile Demers, Noémie Demers, Cédric Lalonde, Véronique Landry , Mélina Michaud, Evelyne Vuong.  </vt:lpstr>
      <vt:lpstr>Ordre du jour</vt:lpstr>
      <vt:lpstr>Répartition des enfants </vt:lpstr>
      <vt:lpstr>Mot d’introduction </vt:lpstr>
      <vt:lpstr>Émilie Champagne </vt:lpstr>
      <vt:lpstr>Impact de ce problème</vt:lpstr>
      <vt:lpstr>Impact de ce problème</vt:lpstr>
      <vt:lpstr>Objectifs aujourd’hui ! </vt:lpstr>
      <vt:lpstr>Quelques questions pour vous </vt:lpstr>
      <vt:lpstr>Place au premier vidéo ! </vt:lpstr>
      <vt:lpstr>Des questions ?</vt:lpstr>
      <vt:lpstr>Le défi des parents: 2e vidéo</vt:lpstr>
      <vt:lpstr>Conseils: troisième vidéo ! </vt:lpstr>
      <vt:lpstr>Présentation des organismes  </vt:lpstr>
      <vt:lpstr>Baobab familial </vt:lpstr>
      <vt:lpstr>Carrefour communautaire de Rosemont l’Entre-Gens </vt:lpstr>
      <vt:lpstr>Mot de Noah Taha</vt:lpstr>
      <vt:lpstr>Mot de la fin </vt:lpstr>
      <vt:lpstr>Remerciements </vt:lpstr>
      <vt:lpstr>Remise des questionnaires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Conciliation travail et famille </dc:title>
  <dc:creator>Noémie Demers</dc:creator>
  <cp:lastModifiedBy>Vincent Barré</cp:lastModifiedBy>
  <cp:revision>13</cp:revision>
  <dcterms:created xsi:type="dcterms:W3CDTF">2014-03-12T16:46:11Z</dcterms:created>
  <dcterms:modified xsi:type="dcterms:W3CDTF">2014-03-20T13:08:48Z</dcterms:modified>
</cp:coreProperties>
</file>